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League Spartan" charset="1" panose="00000800000000000000"/>
      <p:regular r:id="rId26"/>
    </p:embeddedFont>
    <p:embeddedFont>
      <p:font typeface="Gotham" charset="1" panose="00000000000000000000"/>
      <p:regular r:id="rId27"/>
    </p:embeddedFont>
    <p:embeddedFont>
      <p:font typeface="Gotham Bold" charset="1" panose="00000000000000000000"/>
      <p:regular r:id="rId28"/>
    </p:embeddedFont>
    <p:embeddedFont>
      <p:font typeface="Open Sans Bold" charset="1" panose="020B0806030504020204"/>
      <p:regular r:id="rId29"/>
    </p:embeddedFont>
    <p:embeddedFont>
      <p:font typeface="Open Sans" charset="1" panose="020B060603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../media/image9.jpe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3.png" Type="http://schemas.openxmlformats.org/officeDocument/2006/relationships/image"/><Relationship Id="rId5" Target="../media/image27.png" Type="http://schemas.openxmlformats.org/officeDocument/2006/relationships/image"/><Relationship Id="rId6" Target="http://nhervet.fr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3.png" Type="http://schemas.openxmlformats.org/officeDocument/2006/relationships/image"/><Relationship Id="rId5" Target="../media/image28.png" Type="http://schemas.openxmlformats.org/officeDocument/2006/relationships/image"/><Relationship Id="rId6" Target="http://nhervet.fr" TargetMode="External" Type="http://schemas.openxmlformats.org/officeDocument/2006/relationships/hyperlink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259210"/>
            <a:ext cx="7889633" cy="195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Présentation Épreuve E5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4341003" y="4190514"/>
            <a:ext cx="10587979" cy="1905972"/>
            <a:chOff x="0" y="0"/>
            <a:chExt cx="2788604" cy="501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88604" cy="501984"/>
            </a:xfrm>
            <a:custGeom>
              <a:avLst/>
              <a:gdLst/>
              <a:ahLst/>
              <a:cxnLst/>
              <a:rect r="r" b="b" t="t" l="l"/>
              <a:pathLst>
                <a:path h="501984" w="2788604">
                  <a:moveTo>
                    <a:pt x="0" y="0"/>
                  </a:moveTo>
                  <a:lnTo>
                    <a:pt x="2788604" y="0"/>
                  </a:lnTo>
                  <a:lnTo>
                    <a:pt x="2788604" y="501984"/>
                  </a:lnTo>
                  <a:lnTo>
                    <a:pt x="0" y="501984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88604" cy="540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909741" y="1756507"/>
            <a:ext cx="7524340" cy="6816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Présentation personnelle</a:t>
            </a:r>
          </a:p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M</a:t>
            </a: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on parcours académique</a:t>
            </a:r>
          </a:p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Présentati</a:t>
            </a: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on de l’entreprise Lallemand Mon service IT et mes missions</a:t>
            </a:r>
          </a:p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Ve</a:t>
            </a: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ille informatique</a:t>
            </a:r>
          </a:p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Mon parcours à venir</a:t>
            </a:r>
          </a:p>
          <a:p>
            <a:pPr algn="l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Conclusion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13662" y="1756507"/>
            <a:ext cx="776617" cy="6816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1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2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3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4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5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6</a:t>
            </a:r>
          </a:p>
          <a:p>
            <a:pPr algn="r">
              <a:lnSpc>
                <a:spcPts val="7840"/>
              </a:lnSpc>
            </a:pPr>
            <a:r>
              <a:rPr lang="en-US" sz="3200" spc="-64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7</a:t>
            </a:r>
          </a:p>
        </p:txBody>
      </p:sp>
      <p:sp>
        <p:nvSpPr>
          <p:cNvPr name="AutoShape 8" id="8"/>
          <p:cNvSpPr/>
          <p:nvPr/>
        </p:nvSpPr>
        <p:spPr>
          <a:xfrm>
            <a:off x="2909741" y="2641876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2909741" y="3663055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2909741" y="4682230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2909741" y="5703409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2909741" y="6674959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2909741" y="7686612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-5400000">
            <a:off x="-2136800" y="4497386"/>
            <a:ext cx="7708544" cy="1292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95"/>
              </a:lnSpc>
            </a:pPr>
            <a:r>
              <a:rPr lang="en-US" sz="10100" spc="-505">
                <a:solidFill>
                  <a:srgbClr val="FAF2E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SOMMAIRE</a:t>
            </a:r>
          </a:p>
        </p:txBody>
      </p:sp>
      <p:sp>
        <p:nvSpPr>
          <p:cNvPr name="AutoShape 15" id="15"/>
          <p:cNvSpPr/>
          <p:nvPr/>
        </p:nvSpPr>
        <p:spPr>
          <a:xfrm>
            <a:off x="2909741" y="8573230"/>
            <a:ext cx="9480537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734036"/>
            <a:ext cx="7889633" cy="1009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Qui suis-je 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34954" y="3007006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125522" r="0" b="-125522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2649929" y="1312616"/>
            <a:ext cx="5647596" cy="4487192"/>
            <a:chOff x="0" y="0"/>
            <a:chExt cx="3901440" cy="309981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27000" y="190500"/>
              <a:ext cx="36576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36576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3"/>
              <a:stretch>
                <a:fillRect l="-6266" t="0" r="-6266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901440" cy="3099816"/>
            </a:xfrm>
            <a:custGeom>
              <a:avLst/>
              <a:gdLst/>
              <a:ahLst/>
              <a:cxnLst/>
              <a:rect r="r" b="b" t="t" l="l"/>
              <a:pathLst>
                <a:path h="3099816" w="3901440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4"/>
              <a:stretch>
                <a:fillRect l="0" t="-29" r="0" b="-29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2649929" y="5799808"/>
            <a:ext cx="5647596" cy="4487192"/>
            <a:chOff x="0" y="0"/>
            <a:chExt cx="3901440" cy="309981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27000" y="190500"/>
              <a:ext cx="36576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36576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5"/>
              <a:stretch>
                <a:fillRect l="0" t="-494" r="0" b="-494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01440" cy="3099816"/>
            </a:xfrm>
            <a:custGeom>
              <a:avLst/>
              <a:gdLst/>
              <a:ahLst/>
              <a:cxnLst/>
              <a:rect r="r" b="b" t="t" l="l"/>
              <a:pathLst>
                <a:path h="3099816" w="3901440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4"/>
              <a:stretch>
                <a:fillRect l="0" t="-29" r="0" b="-29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817541" y="2249398"/>
            <a:ext cx="4640462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Qui suis-je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9200" y="2249398"/>
            <a:ext cx="469753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4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219200" y="3259421"/>
            <a:ext cx="7136432" cy="3022547"/>
            <a:chOff x="0" y="0"/>
            <a:chExt cx="9515243" cy="4030062"/>
          </a:xfrm>
        </p:grpSpPr>
        <p:sp>
          <p:nvSpPr>
            <p:cNvPr name="Freeform 20" id="20"/>
            <p:cNvSpPr/>
            <p:nvPr/>
          </p:nvSpPr>
          <p:spPr>
            <a:xfrm flipH="false" flipV="false" rot="1232075">
              <a:off x="2453994" y="2658011"/>
              <a:ext cx="865212" cy="261727"/>
            </a:xfrm>
            <a:custGeom>
              <a:avLst/>
              <a:gdLst/>
              <a:ahLst/>
              <a:cxnLst/>
              <a:rect r="r" b="b" t="t" l="l"/>
              <a:pathLst>
                <a:path h="261727" w="865212">
                  <a:moveTo>
                    <a:pt x="0" y="0"/>
                  </a:moveTo>
                  <a:lnTo>
                    <a:pt x="865212" y="0"/>
                  </a:lnTo>
                  <a:lnTo>
                    <a:pt x="865212" y="261726"/>
                  </a:lnTo>
                  <a:lnTo>
                    <a:pt x="0" y="261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0" y="-47625"/>
              <a:ext cx="6985070" cy="20559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Points clés :</a:t>
              </a:r>
            </a:p>
            <a:p>
              <a:pPr algn="l" marL="474978" indent="-237489" lvl="1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HERVET Nathan, </a:t>
              </a: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19 ans</a:t>
              </a:r>
            </a:p>
            <a:p>
              <a:pPr algn="l" marL="474978" indent="-237489" lvl="1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Dynamique, curieux, esprit d’équipe, motivé et polyvalent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970194"/>
              <a:ext cx="7308638" cy="10049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74978" indent="-237489" lvl="1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LPO</a:t>
              </a: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 LYCEE DES METIERS SAINT-EXUPERY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3025069"/>
              <a:ext cx="9515243" cy="10049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74978" indent="-237489" lvl="1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UIMM</a:t>
              </a:r>
              <a:r>
                <a:rPr lang="en-US" sz="21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 Occitanie_ site de Beauzelle (CFA de l'Industrie)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219200" y="6816323"/>
            <a:ext cx="6403816" cy="1553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Centre d’intérêts et compétences:</a:t>
            </a:r>
          </a:p>
          <a:p>
            <a:pPr algn="l" marL="474978" indent="-237489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Le sport (Natation, course, vélo ..)</a:t>
            </a:r>
          </a:p>
          <a:p>
            <a:pPr algn="l" marL="474978" indent="-237489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L’informatique (cybersécurité, réseau etc..)</a:t>
            </a:r>
          </a:p>
          <a:p>
            <a:pPr algn="l" marL="474978" indent="-237489" lvl="1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Danse de salon (west coast swing)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259210"/>
            <a:ext cx="7889633" cy="195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parcours académique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11178" y="2658270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11947020" y="1194282"/>
            <a:ext cx="0" cy="2116120"/>
          </a:xfrm>
          <a:prstGeom prst="line">
            <a:avLst/>
          </a:prstGeom>
          <a:ln cap="flat" w="9525">
            <a:solidFill>
              <a:srgbClr val="F7E7D7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279105" r="0" b="-279105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557943" y="2891635"/>
            <a:ext cx="2537117" cy="2537117"/>
          </a:xfrm>
          <a:custGeom>
            <a:avLst/>
            <a:gdLst/>
            <a:ahLst/>
            <a:cxnLst/>
            <a:rect r="r" b="b" t="t" l="l"/>
            <a:pathLst>
              <a:path h="2537117" w="2537117">
                <a:moveTo>
                  <a:pt x="0" y="0"/>
                </a:moveTo>
                <a:lnTo>
                  <a:pt x="2537117" y="0"/>
                </a:lnTo>
                <a:lnTo>
                  <a:pt x="2537117" y="2537117"/>
                </a:lnTo>
                <a:lnTo>
                  <a:pt x="0" y="25371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616116" y="5428752"/>
            <a:ext cx="2198586" cy="2198586"/>
          </a:xfrm>
          <a:custGeom>
            <a:avLst/>
            <a:gdLst/>
            <a:ahLst/>
            <a:cxnLst/>
            <a:rect r="r" b="b" t="t" l="l"/>
            <a:pathLst>
              <a:path h="2198586" w="2198586">
                <a:moveTo>
                  <a:pt x="0" y="0"/>
                </a:moveTo>
                <a:lnTo>
                  <a:pt x="2198586" y="0"/>
                </a:lnTo>
                <a:lnTo>
                  <a:pt x="2198586" y="2198586"/>
                </a:lnTo>
                <a:lnTo>
                  <a:pt x="0" y="2198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285408" y="3310402"/>
            <a:ext cx="2086067" cy="2086067"/>
          </a:xfrm>
          <a:custGeom>
            <a:avLst/>
            <a:gdLst/>
            <a:ahLst/>
            <a:cxnLst/>
            <a:rect r="r" b="b" t="t" l="l"/>
            <a:pathLst>
              <a:path h="2086067" w="2086067">
                <a:moveTo>
                  <a:pt x="0" y="0"/>
                </a:moveTo>
                <a:lnTo>
                  <a:pt x="2086067" y="0"/>
                </a:lnTo>
                <a:lnTo>
                  <a:pt x="2086067" y="2086067"/>
                </a:lnTo>
                <a:lnTo>
                  <a:pt x="0" y="20860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437057" y="7449349"/>
            <a:ext cx="3782768" cy="2118350"/>
          </a:xfrm>
          <a:custGeom>
            <a:avLst/>
            <a:gdLst/>
            <a:ahLst/>
            <a:cxnLst/>
            <a:rect r="r" b="b" t="t" l="l"/>
            <a:pathLst>
              <a:path h="2118350" w="3782768">
                <a:moveTo>
                  <a:pt x="0" y="0"/>
                </a:moveTo>
                <a:lnTo>
                  <a:pt x="3782768" y="0"/>
                </a:lnTo>
                <a:lnTo>
                  <a:pt x="3782768" y="2118350"/>
                </a:lnTo>
                <a:lnTo>
                  <a:pt x="0" y="21183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067119">
            <a:off x="6001971" y="3665745"/>
            <a:ext cx="835422" cy="2620931"/>
          </a:xfrm>
          <a:custGeom>
            <a:avLst/>
            <a:gdLst/>
            <a:ahLst/>
            <a:cxnLst/>
            <a:rect r="r" b="b" t="t" l="l"/>
            <a:pathLst>
              <a:path h="2620931" w="835422">
                <a:moveTo>
                  <a:pt x="0" y="0"/>
                </a:moveTo>
                <a:lnTo>
                  <a:pt x="835422" y="0"/>
                </a:lnTo>
                <a:lnTo>
                  <a:pt x="835422" y="2620931"/>
                </a:lnTo>
                <a:lnTo>
                  <a:pt x="0" y="2620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3883897">
            <a:off x="11419249" y="7732990"/>
            <a:ext cx="875550" cy="2617133"/>
          </a:xfrm>
          <a:custGeom>
            <a:avLst/>
            <a:gdLst/>
            <a:ahLst/>
            <a:cxnLst/>
            <a:rect r="r" b="b" t="t" l="l"/>
            <a:pathLst>
              <a:path h="2617133" w="875550">
                <a:moveTo>
                  <a:pt x="0" y="0"/>
                </a:moveTo>
                <a:lnTo>
                  <a:pt x="875550" y="0"/>
                </a:lnTo>
                <a:lnTo>
                  <a:pt x="875550" y="2617134"/>
                </a:lnTo>
                <a:lnTo>
                  <a:pt x="0" y="26171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432321">
            <a:off x="9711939" y="4862601"/>
            <a:ext cx="2109755" cy="638201"/>
          </a:xfrm>
          <a:custGeom>
            <a:avLst/>
            <a:gdLst/>
            <a:ahLst/>
            <a:cxnLst/>
            <a:rect r="r" b="b" t="t" l="l"/>
            <a:pathLst>
              <a:path h="638201" w="2109755">
                <a:moveTo>
                  <a:pt x="0" y="0"/>
                </a:moveTo>
                <a:lnTo>
                  <a:pt x="2109756" y="0"/>
                </a:lnTo>
                <a:lnTo>
                  <a:pt x="2109756" y="638201"/>
                </a:lnTo>
                <a:lnTo>
                  <a:pt x="0" y="6382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031994">
            <a:off x="11895919" y="4114660"/>
            <a:ext cx="2109755" cy="638201"/>
          </a:xfrm>
          <a:custGeom>
            <a:avLst/>
            <a:gdLst/>
            <a:ahLst/>
            <a:cxnLst/>
            <a:rect r="r" b="b" t="t" l="l"/>
            <a:pathLst>
              <a:path h="638201" w="2109755">
                <a:moveTo>
                  <a:pt x="0" y="0"/>
                </a:moveTo>
                <a:lnTo>
                  <a:pt x="2109756" y="0"/>
                </a:lnTo>
                <a:lnTo>
                  <a:pt x="2109756" y="638201"/>
                </a:lnTo>
                <a:lnTo>
                  <a:pt x="0" y="6382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6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11178" y="1922348"/>
            <a:ext cx="6804231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parcours académique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2941" y="5109045"/>
            <a:ext cx="5247121" cy="1987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2"/>
              </a:lnSpc>
              <a:spcBef>
                <a:spcPct val="0"/>
              </a:spcBef>
            </a:pP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2022-2023 : Obtenti</a:t>
            </a: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on du baccalauréat général avec mention européenne</a:t>
            </a:r>
          </a:p>
          <a:p>
            <a:pPr algn="l" marL="347412" indent="-173706" lvl="1">
              <a:lnSpc>
                <a:spcPts val="2252"/>
              </a:lnSpc>
              <a:spcBef>
                <a:spcPct val="0"/>
              </a:spcBef>
              <a:buFont typeface="Arial"/>
              <a:buChar char="•"/>
            </a:pP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Options :</a:t>
            </a:r>
          </a:p>
          <a:p>
            <a:pPr algn="l" marL="694823" indent="-231608" lvl="2">
              <a:lnSpc>
                <a:spcPts val="2252"/>
              </a:lnSpc>
              <a:spcBef>
                <a:spcPct val="0"/>
              </a:spcBef>
              <a:buFont typeface="Arial"/>
              <a:buChar char="⚬"/>
            </a:pP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Numérique et sciences informatiques</a:t>
            </a:r>
          </a:p>
          <a:p>
            <a:pPr algn="l" marL="694823" indent="-231608" lvl="2">
              <a:lnSpc>
                <a:spcPts val="2252"/>
              </a:lnSpc>
              <a:spcBef>
                <a:spcPct val="0"/>
              </a:spcBef>
              <a:buFont typeface="Arial"/>
              <a:buChar char="⚬"/>
            </a:pP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Sciences de la vie et de la terre</a:t>
            </a:r>
          </a:p>
          <a:p>
            <a:pPr algn="l" marL="694823" indent="-231608" lvl="2">
              <a:lnSpc>
                <a:spcPts val="2252"/>
              </a:lnSpc>
              <a:spcBef>
                <a:spcPct val="0"/>
              </a:spcBef>
              <a:buFont typeface="Arial"/>
              <a:buChar char="⚬"/>
            </a:pPr>
            <a:r>
              <a:rPr lang="en-US" sz="1609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Mathématiques complémentaires</a:t>
            </a:r>
          </a:p>
          <a:p>
            <a:pPr algn="l">
              <a:lnSpc>
                <a:spcPts val="2252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6680895" y="7598763"/>
            <a:ext cx="4069029" cy="109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2023-2025 : BTS SIO SISR (S</a:t>
            </a: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olutions d’infrastructure, systèmes et réseaux) en alternance au CFAI de Beauzelle et dans l’entreprise Lallemand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974266" y="5861214"/>
            <a:ext cx="4708350" cy="109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2025-2026 : Prévu : ESGI Bachel</a:t>
            </a: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 3 en cybersécurité en alternance</a:t>
            </a:r>
          </a:p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</a:t>
            </a:r>
          </a:p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L’AIRBUS Cybersecurity School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3784384"/>
            <a:ext cx="7889633" cy="2908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Présentation de l’entreprise Lallemand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9753" y="3220245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111261" r="0" b="-11126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41231" y="3599371"/>
            <a:ext cx="14005539" cy="6335204"/>
            <a:chOff x="0" y="0"/>
            <a:chExt cx="18674051" cy="8446938"/>
          </a:xfrm>
        </p:grpSpPr>
        <p:sp>
          <p:nvSpPr>
            <p:cNvPr name="AutoShape 11" id="11"/>
            <p:cNvSpPr/>
            <p:nvPr/>
          </p:nvSpPr>
          <p:spPr>
            <a:xfrm>
              <a:off x="9791015" y="1515174"/>
              <a:ext cx="25400" cy="6549592"/>
            </a:xfrm>
            <a:prstGeom prst="line">
              <a:avLst/>
            </a:prstGeom>
            <a:ln cap="rnd" w="25400">
              <a:solidFill>
                <a:srgbClr val="00225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024335" y="0"/>
              <a:ext cx="1185041" cy="1200318"/>
            </a:xfrm>
            <a:custGeom>
              <a:avLst/>
              <a:gdLst/>
              <a:ahLst/>
              <a:cxnLst/>
              <a:rect r="r" b="b" t="t" l="l"/>
              <a:pathLst>
                <a:path h="1200318" w="1185041">
                  <a:moveTo>
                    <a:pt x="0" y="0"/>
                  </a:moveTo>
                  <a:lnTo>
                    <a:pt x="1185041" y="0"/>
                  </a:lnTo>
                  <a:lnTo>
                    <a:pt x="1185041" y="1200318"/>
                  </a:lnTo>
                  <a:lnTo>
                    <a:pt x="0" y="1200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688006" y="1377779"/>
              <a:ext cx="3336481" cy="426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477"/>
                </a:lnSpc>
              </a:pPr>
              <a:r>
                <a:rPr lang="en-US" sz="2099" spc="-41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IDENTITE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0688006" y="1971420"/>
              <a:ext cx="7986045" cy="49800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Nom complet: Lallemand Inc.</a:t>
              </a:r>
            </a:p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Adresse du siège social: Montréal, Québec, Canada</a:t>
              </a:r>
            </a:p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Statut juridique: Entreprise privée familiale</a:t>
              </a:r>
            </a:p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Capital: Estimé entre 1,1 et 5 milliards de dollars américains.</a:t>
              </a:r>
            </a:p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Responsable de l’entreprise: Antoine Chagnon (3e génération de la famille)</a:t>
              </a:r>
            </a:p>
            <a:p>
              <a:pPr algn="l" marL="369126" indent="-184563" lvl="1">
                <a:lnSpc>
                  <a:spcPts val="2735"/>
                </a:lnSpc>
                <a:buFont typeface="Arial"/>
                <a:buChar char="•"/>
              </a:pPr>
              <a:r>
                <a:rPr lang="en-US" sz="1709" spc="15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Activités principales: Production et commercialisation de micro-organismes (levures, bactéries, champignons) et de leurs dérivés.</a:t>
              </a:r>
            </a:p>
            <a:p>
              <a:pPr algn="l">
                <a:lnSpc>
                  <a:spcPts val="2735"/>
                </a:lnSpc>
              </a:pP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2837771"/>
              <a:ext cx="5092912" cy="5609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B</a:t>
              </a: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oulangerie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Nutrition Animale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Solutions Santé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Œnologie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Biocarburants &amp; Spiritueux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Santé des Plantes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Bio-Ingrédients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Cultures de Spécialité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Pharma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Brasserie</a:t>
              </a:r>
            </a:p>
            <a:p>
              <a:pPr algn="l" marL="431799" indent="-215899" lvl="1">
                <a:lnSpc>
                  <a:spcPts val="27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9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Cosmétiques</a:t>
              </a:r>
            </a:p>
            <a:p>
              <a:pPr algn="l">
                <a:lnSpc>
                  <a:spcPts val="2799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10752" y="1365418"/>
              <a:ext cx="9764319" cy="1380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11 unités c</a:t>
              </a:r>
              <a:r>
                <a:rPr lang="en-US" sz="1999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ommerciales axées sur la technologie et sur diverses applications des levures, des bactéries et des champignons :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2342611" y="3599371"/>
            <a:ext cx="892902" cy="892902"/>
          </a:xfrm>
          <a:custGeom>
            <a:avLst/>
            <a:gdLst/>
            <a:ahLst/>
            <a:cxnLst/>
            <a:rect r="r" b="b" t="t" l="l"/>
            <a:pathLst>
              <a:path h="892902" w="892902">
                <a:moveTo>
                  <a:pt x="0" y="0"/>
                </a:moveTo>
                <a:lnTo>
                  <a:pt x="892903" y="0"/>
                </a:lnTo>
                <a:lnTo>
                  <a:pt x="892903" y="892902"/>
                </a:lnTo>
                <a:lnTo>
                  <a:pt x="0" y="892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040249" y="9756873"/>
            <a:ext cx="937277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11178" y="1903298"/>
            <a:ext cx="5777523" cy="11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Présentation de l’entreprise Lallemand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254776" y="1471102"/>
            <a:ext cx="9961476" cy="1594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609" spc="14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J’ai rejoint l’entreprise LALLEMAND en septembre 2023. Aujourd’hui, l’équipe informatique compte plus d’une centaine d’employés.</a:t>
            </a:r>
          </a:p>
          <a:p>
            <a:pPr algn="l">
              <a:lnSpc>
                <a:spcPts val="2575"/>
              </a:lnSpc>
            </a:pPr>
            <a:r>
              <a:rPr lang="en-US" sz="1609" spc="15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LALLEMAND SAS a réalisé un chiffre d’affaires de 113,8 millions d’euros pour l’exercice clos au 31 janvier 2024. Le groupe Lallemand Inc., auquel elle appartient, affiche un chiffre d’affaires estimé entre 1,1 et 5 milliards de dollars américains.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3784384"/>
            <a:ext cx="7982172" cy="2908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service IT et mes missions réalisées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11178" y="3220245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11178" y="1903298"/>
            <a:ext cx="5235479" cy="11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service IT et mes missions réalisées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9200" y="3415510"/>
            <a:ext cx="7491184" cy="3323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spc="17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P</a:t>
            </a:r>
            <a:r>
              <a:rPr lang="en-US" sz="1899" spc="17" b="true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résentation du service IT :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7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Je fais partie de l’équipe Endpoint, qui est responsable de la configuration, de la masterisation, et de l’envoi des postes et téléphones pour les utilisateurs.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b="true" sz="1899" spc="17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Mon rôle inclut :</a:t>
            </a:r>
          </a:p>
          <a:p>
            <a:pPr algn="l" marL="820416" indent="-273472" lvl="2">
              <a:lnSpc>
                <a:spcPts val="2659"/>
              </a:lnSpc>
              <a:buFont typeface="Arial"/>
              <a:buChar char="⚬"/>
            </a:pPr>
            <a:r>
              <a:rPr lang="en-US" sz="1899" spc="17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Remplacements d’équipements à distance et sur site.</a:t>
            </a:r>
          </a:p>
          <a:p>
            <a:pPr algn="l" marL="820416" indent="-273472" lvl="2">
              <a:lnSpc>
                <a:spcPts val="2659"/>
              </a:lnSpc>
              <a:buFont typeface="Arial"/>
              <a:buChar char="⚬"/>
            </a:pPr>
            <a:r>
              <a:rPr lang="en-US" sz="1899" spc="17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Support utilisateur dans le cadre des déploiements.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7">
                <a:solidFill>
                  <a:srgbClr val="002250"/>
                </a:solidFill>
                <a:latin typeface="Gotham"/>
                <a:ea typeface="Gotham"/>
                <a:cs typeface="Gotham"/>
                <a:sym typeface="Gotham"/>
              </a:rPr>
              <a:t>Pendant ces deux années, j’ai également collaboré avec l’équipe Service Desk, qui gère les incidents sur site et à distance pour les utilisateurs.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-9525"/>
            <a:ext cx="7739556" cy="1312616"/>
            <a:chOff x="0" y="0"/>
            <a:chExt cx="2038402" cy="3457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38402" cy="345710"/>
            </a:xfrm>
            <a:custGeom>
              <a:avLst/>
              <a:gdLst/>
              <a:ahLst/>
              <a:cxnLst/>
              <a:rect r="r" b="b" t="t" l="l"/>
              <a:pathLst>
                <a:path h="345710" w="2038402">
                  <a:moveTo>
                    <a:pt x="0" y="0"/>
                  </a:moveTo>
                  <a:lnTo>
                    <a:pt x="2038402" y="0"/>
                  </a:lnTo>
                  <a:lnTo>
                    <a:pt x="2038402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038402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111261" r="0" b="-11126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53867" y="3415510"/>
            <a:ext cx="8034133" cy="465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Missions réalisées :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Préparation et configuration des équipements informatiques 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Gestion des onboarding et des remplacements 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Résolution d’incidents techniques 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Gestion de projets d’intégration :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Préparation des postes pour le site Evolva (Suisse).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Préparation des postes pour le site en Azerbaïdjan.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Création de scripts PowerShell 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Administration Active Directory (AD) :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Création et gestion des comptes utilisateurs.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Attribution des droits d'accès sur des dossiers et fichiers spécifiques.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Réservation d’adresses IP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Enrôlement et ajout d’équipements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355405"/>
            <a:ext cx="8477814" cy="3931595"/>
            <a:chOff x="0" y="0"/>
            <a:chExt cx="11303752" cy="524212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4487" t="0" r="14487" b="0"/>
            <a:stretch>
              <a:fillRect/>
            </a:stretch>
          </p:blipFill>
          <p:spPr>
            <a:xfrm flipH="false" flipV="false">
              <a:off x="0" y="0"/>
              <a:ext cx="5588376" cy="524212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553" t="0" r="14553" b="0"/>
            <a:stretch>
              <a:fillRect/>
            </a:stretch>
          </p:blipFill>
          <p:spPr>
            <a:xfrm flipH="false" flipV="false">
              <a:off x="5715376" y="0"/>
              <a:ext cx="5588376" cy="5242127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15038714" y="1235812"/>
            <a:ext cx="785761" cy="78576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B0E1D"/>
            </a:solidFill>
            <a:ln w="19050" cap="sq">
              <a:solidFill>
                <a:srgbClr val="00225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062966" y="5969881"/>
            <a:ext cx="785761" cy="785761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B0E1D"/>
            </a:solidFill>
            <a:ln w="19050" cap="sq">
              <a:solidFill>
                <a:srgbClr val="00225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004064" y="1235812"/>
            <a:ext cx="785761" cy="78576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54A6"/>
            </a:solidFill>
            <a:ln w="19050" cap="sq">
              <a:solidFill>
                <a:srgbClr val="00225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026953" y="5969881"/>
            <a:ext cx="785761" cy="78576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54A6"/>
            </a:solidFill>
            <a:ln w="19050" cap="sq">
              <a:solidFill>
                <a:srgbClr val="00225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>
            <a:off x="9279184" y="5447968"/>
            <a:ext cx="8594179" cy="0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V="true">
            <a:off x="13416945" y="1260006"/>
            <a:ext cx="0" cy="8141169"/>
          </a:xfrm>
          <a:prstGeom prst="line">
            <a:avLst/>
          </a:prstGeom>
          <a:ln cap="flat" w="9525">
            <a:solidFill>
              <a:srgbClr val="002250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0" y="0"/>
            <a:ext cx="8543491" cy="1312616"/>
            <a:chOff x="0" y="0"/>
            <a:chExt cx="2250137" cy="34571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250137" cy="345710"/>
            </a:xfrm>
            <a:custGeom>
              <a:avLst/>
              <a:gdLst/>
              <a:ahLst/>
              <a:cxnLst/>
              <a:rect r="r" b="b" t="t" l="l"/>
              <a:pathLst>
                <a:path h="345710" w="2250137">
                  <a:moveTo>
                    <a:pt x="0" y="0"/>
                  </a:moveTo>
                  <a:lnTo>
                    <a:pt x="2250137" y="0"/>
                  </a:lnTo>
                  <a:lnTo>
                    <a:pt x="225013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172657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225013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209222" y="3059242"/>
            <a:ext cx="6125046" cy="1252921"/>
            <a:chOff x="0" y="0"/>
            <a:chExt cx="8166728" cy="1670561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1562608"/>
              <a:ext cx="1220431" cy="107953"/>
              <a:chOff x="0" y="0"/>
              <a:chExt cx="241073" cy="21324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241073" cy="21324"/>
              </a:xfrm>
              <a:custGeom>
                <a:avLst/>
                <a:gdLst/>
                <a:ahLst/>
                <a:cxnLst/>
                <a:rect r="r" b="b" t="t" l="l"/>
                <a:pathLst>
                  <a:path h="21324" w="241073">
                    <a:moveTo>
                      <a:pt x="0" y="0"/>
                    </a:moveTo>
                    <a:lnTo>
                      <a:pt x="241073" y="0"/>
                    </a:lnTo>
                    <a:lnTo>
                      <a:pt x="241073" y="21324"/>
                    </a:lnTo>
                    <a:lnTo>
                      <a:pt x="0" y="21324"/>
                    </a:lnTo>
                    <a:close/>
                  </a:path>
                </a:pathLst>
              </a:custGeom>
              <a:solidFill>
                <a:srgbClr val="CD8E81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41073" cy="594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0" y="9525"/>
              <a:ext cx="8166728" cy="1553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01"/>
                </a:lnSpc>
              </a:pPr>
              <a:r>
                <a:rPr lang="en-US" b="true" sz="3899" spc="-77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Apports et compétences développées :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5846871" y="9444641"/>
            <a:ext cx="2130655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950857" y="1234931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004557" y="1234931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028809" y="5969001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3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992796" y="5961644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4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956342" y="2216079"/>
            <a:ext cx="2881204" cy="26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5"/>
              </a:lnSpc>
            </a:pPr>
            <a:r>
              <a:rPr lang="en-US" sz="1852" spc="-3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Techniques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709322" y="2198764"/>
            <a:ext cx="3488432" cy="26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85"/>
              </a:lnSpc>
            </a:pPr>
            <a:r>
              <a:rPr lang="en-US" b="true" sz="1852" spc="-3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Relationnelles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848186" y="6946142"/>
            <a:ext cx="3215320" cy="26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85"/>
              </a:lnSpc>
            </a:pPr>
            <a:r>
              <a:rPr lang="en-US" b="true" sz="1852" spc="-3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Professionnelles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886685" y="6936617"/>
            <a:ext cx="3133707" cy="26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85"/>
              </a:lnSpc>
            </a:pPr>
            <a:r>
              <a:rPr lang="en-US" b="true" sz="1852" spc="-3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Organisationnelles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103430" y="2670178"/>
            <a:ext cx="3960076" cy="2473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Maitrise des outils de scripting, n</a:t>
            </a: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otamment PowerShell, pour automatiser les processus.</a:t>
            </a:r>
          </a:p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Connaissance approfondie des outils d’administration tels qu’Active Directory.</a:t>
            </a:r>
          </a:p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Capacité à résoudre des incidents techniques variés et à gérer des projets IT internationaux.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687378" y="2710660"/>
            <a:ext cx="3933476" cy="192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Renforcement des compétences en communication grâce à l’accompagnement des utilisateurs.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</a:p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Collaboration avec des équipes locales et internationales.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</a:p>
        </p:txBody>
      </p:sp>
      <p:sp>
        <p:nvSpPr>
          <p:cNvPr name="TextBox 38" id="38"/>
          <p:cNvSpPr txBox="true"/>
          <p:nvPr/>
        </p:nvSpPr>
        <p:spPr>
          <a:xfrm rot="0">
            <a:off x="9279184" y="7395742"/>
            <a:ext cx="3784322" cy="136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Rigueur dans le suivi des tâches IT.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</a:p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Adaptabilité aux besoins des utilisateurs et aux contextes multiculturels.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687378" y="7395742"/>
            <a:ext cx="3933476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Gestion autonome de projets complexes impliquant plusieurs sites à l’international.</a:t>
            </a:r>
          </a:p>
          <a:p>
            <a:pPr algn="l" marL="345441" indent="-172721" lvl="1">
              <a:lnSpc>
                <a:spcPts val="224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Mise en place de workflows efficaces pour le déploiement des équipements.</a:t>
            </a:r>
            <a:r>
              <a:rPr lang="en-US" sz="160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2615911" y="67104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355405"/>
            <a:ext cx="8477814" cy="3931595"/>
            <a:chOff x="0" y="0"/>
            <a:chExt cx="11303752" cy="524212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4487" t="0" r="14487" b="0"/>
            <a:stretch>
              <a:fillRect/>
            </a:stretch>
          </p:blipFill>
          <p:spPr>
            <a:xfrm flipH="false" flipV="false">
              <a:off x="0" y="0"/>
              <a:ext cx="5588376" cy="524212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553" t="0" r="14553" b="0"/>
            <a:stretch>
              <a:fillRect/>
            </a:stretch>
          </p:blipFill>
          <p:spPr>
            <a:xfrm flipH="false" flipV="false">
              <a:off x="5715376" y="0"/>
              <a:ext cx="5588376" cy="5242127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0" y="0"/>
            <a:ext cx="8543491" cy="1312616"/>
            <a:chOff x="0" y="0"/>
            <a:chExt cx="225013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50137" cy="345710"/>
            </a:xfrm>
            <a:custGeom>
              <a:avLst/>
              <a:gdLst/>
              <a:ahLst/>
              <a:cxnLst/>
              <a:rect r="r" b="b" t="t" l="l"/>
              <a:pathLst>
                <a:path h="345710" w="2250137">
                  <a:moveTo>
                    <a:pt x="0" y="0"/>
                  </a:moveTo>
                  <a:lnTo>
                    <a:pt x="2250137" y="0"/>
                  </a:lnTo>
                  <a:lnTo>
                    <a:pt x="225013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17265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25013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09222" y="3059242"/>
            <a:ext cx="6125046" cy="1252921"/>
            <a:chOff x="0" y="0"/>
            <a:chExt cx="8166728" cy="167056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1562608"/>
              <a:ext cx="1220431" cy="107953"/>
              <a:chOff x="0" y="0"/>
              <a:chExt cx="241073" cy="2132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41073" cy="21324"/>
              </a:xfrm>
              <a:custGeom>
                <a:avLst/>
                <a:gdLst/>
                <a:ahLst/>
                <a:cxnLst/>
                <a:rect r="r" b="b" t="t" l="l"/>
                <a:pathLst>
                  <a:path h="21324" w="241073">
                    <a:moveTo>
                      <a:pt x="0" y="0"/>
                    </a:moveTo>
                    <a:lnTo>
                      <a:pt x="241073" y="0"/>
                    </a:lnTo>
                    <a:lnTo>
                      <a:pt x="241073" y="21324"/>
                    </a:lnTo>
                    <a:lnTo>
                      <a:pt x="0" y="21324"/>
                    </a:lnTo>
                    <a:close/>
                  </a:path>
                </a:pathLst>
              </a:custGeom>
              <a:solidFill>
                <a:srgbClr val="CD8E81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41073" cy="594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9525"/>
              <a:ext cx="8166728" cy="1553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01"/>
                </a:lnSpc>
              </a:pPr>
              <a:r>
                <a:rPr lang="en-US" b="true" sz="3899" spc="-77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Documentation serveur de basculement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2615911" y="67104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144000" y="1491942"/>
            <a:ext cx="5657500" cy="7303115"/>
            <a:chOff x="0" y="0"/>
            <a:chExt cx="1934210" cy="24968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31750"/>
              <a:ext cx="1934210" cy="2346960"/>
            </a:xfrm>
            <a:custGeom>
              <a:avLst/>
              <a:gdLst/>
              <a:ahLst/>
              <a:cxnLst/>
              <a:rect r="r" b="b" t="t" l="l"/>
              <a:pathLst>
                <a:path h="2346960" w="1934210">
                  <a:moveTo>
                    <a:pt x="1934210" y="2346960"/>
                  </a:moveTo>
                  <a:lnTo>
                    <a:pt x="15240" y="2259330"/>
                  </a:lnTo>
                  <a:lnTo>
                    <a:pt x="0" y="74930"/>
                  </a:lnTo>
                  <a:lnTo>
                    <a:pt x="1934210" y="0"/>
                  </a:lnTo>
                  <a:close/>
                </a:path>
              </a:pathLst>
            </a:custGeom>
            <a:solidFill>
              <a:srgbClr val="BFBFB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89430" y="1270"/>
              <a:ext cx="125730" cy="2494280"/>
            </a:xfrm>
            <a:custGeom>
              <a:avLst/>
              <a:gdLst/>
              <a:ahLst/>
              <a:cxnLst/>
              <a:rect r="r" b="b" t="t" l="l"/>
              <a:pathLst>
                <a:path h="2494280" w="125730">
                  <a:moveTo>
                    <a:pt x="0" y="2494280"/>
                  </a:moveTo>
                  <a:lnTo>
                    <a:pt x="125730" y="2373630"/>
                  </a:lnTo>
                  <a:lnTo>
                    <a:pt x="12573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12290" cy="2496820"/>
            </a:xfrm>
            <a:custGeom>
              <a:avLst/>
              <a:gdLst/>
              <a:ahLst/>
              <a:cxnLst/>
              <a:rect r="r" b="b" t="t" l="l"/>
              <a:pathLst>
                <a:path h="2496820" w="1812290">
                  <a:moveTo>
                    <a:pt x="1812290" y="2496820"/>
                  </a:moveTo>
                  <a:lnTo>
                    <a:pt x="0" y="2404110"/>
                  </a:lnTo>
                  <a:lnTo>
                    <a:pt x="0" y="92710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1750" y="88900"/>
              <a:ext cx="31750" cy="2319020"/>
            </a:xfrm>
            <a:custGeom>
              <a:avLst/>
              <a:gdLst/>
              <a:ahLst/>
              <a:cxnLst/>
              <a:rect r="r" b="b" t="t" l="l"/>
              <a:pathLst>
                <a:path h="2319020" w="31750">
                  <a:moveTo>
                    <a:pt x="31750" y="2319020"/>
                  </a:moveTo>
                  <a:lnTo>
                    <a:pt x="0" y="2316480"/>
                  </a:lnTo>
                  <a:lnTo>
                    <a:pt x="0" y="254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14300" y="54610"/>
              <a:ext cx="1637030" cy="2387600"/>
            </a:xfrm>
            <a:custGeom>
              <a:avLst/>
              <a:gdLst/>
              <a:ahLst/>
              <a:cxnLst/>
              <a:rect r="r" b="b" t="t" l="l"/>
              <a:pathLst>
                <a:path h="2387600" w="1637030">
                  <a:moveTo>
                    <a:pt x="1637030" y="2387600"/>
                  </a:moveTo>
                  <a:lnTo>
                    <a:pt x="0" y="2307590"/>
                  </a:lnTo>
                  <a:lnTo>
                    <a:pt x="0" y="80010"/>
                  </a:lnTo>
                  <a:lnTo>
                    <a:pt x="1637030" y="0"/>
                  </a:lnTo>
                  <a:close/>
                </a:path>
              </a:pathLst>
            </a:custGeom>
            <a:blipFill>
              <a:blip r:embed="rId5"/>
              <a:stretch>
                <a:fillRect l="-1138" t="0" r="-1138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5846871" y="9444641"/>
            <a:ext cx="2130655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950857" y="1234931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1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4953108" y="3559761"/>
            <a:ext cx="3334892" cy="1504804"/>
            <a:chOff x="0" y="0"/>
            <a:chExt cx="4446523" cy="2006405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-38100"/>
              <a:ext cx="4446523" cy="8627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On peut la retrouvé sur mon portfolio </a:t>
              </a:r>
              <a:r>
                <a:rPr lang="en-US" b="true" sz="1899" u="sng">
                  <a:solidFill>
                    <a:srgbClr val="002250"/>
                  </a:solidFill>
                  <a:latin typeface="Gotham Bold"/>
                  <a:ea typeface="Gotham Bold"/>
                  <a:cs typeface="Gotham Bold"/>
                  <a:sym typeface="Gotham Bold"/>
                  <a:hlinkClick r:id="rId6" tooltip="http://nhervet.fr"/>
                </a:rPr>
                <a:t>nhervet.fr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1588152"/>
              <a:ext cx="3438102" cy="418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À la page Épreuve E5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355405"/>
            <a:ext cx="8477814" cy="3931595"/>
            <a:chOff x="0" y="0"/>
            <a:chExt cx="11303752" cy="524212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4487" t="0" r="14487" b="0"/>
            <a:stretch>
              <a:fillRect/>
            </a:stretch>
          </p:blipFill>
          <p:spPr>
            <a:xfrm flipH="false" flipV="false">
              <a:off x="0" y="0"/>
              <a:ext cx="5588376" cy="524212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553" t="0" r="14553" b="0"/>
            <a:stretch>
              <a:fillRect/>
            </a:stretch>
          </p:blipFill>
          <p:spPr>
            <a:xfrm flipH="false" flipV="false">
              <a:off x="5715376" y="0"/>
              <a:ext cx="5588376" cy="5242127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0" y="0"/>
            <a:ext cx="8543491" cy="1312616"/>
            <a:chOff x="0" y="0"/>
            <a:chExt cx="225013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50137" cy="345710"/>
            </a:xfrm>
            <a:custGeom>
              <a:avLst/>
              <a:gdLst/>
              <a:ahLst/>
              <a:cxnLst/>
              <a:rect r="r" b="b" t="t" l="l"/>
              <a:pathLst>
                <a:path h="345710" w="2250137">
                  <a:moveTo>
                    <a:pt x="0" y="0"/>
                  </a:moveTo>
                  <a:lnTo>
                    <a:pt x="2250137" y="0"/>
                  </a:lnTo>
                  <a:lnTo>
                    <a:pt x="225013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17265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25013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09222" y="3059242"/>
            <a:ext cx="6125046" cy="1252921"/>
            <a:chOff x="0" y="0"/>
            <a:chExt cx="8166728" cy="167056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1562608"/>
              <a:ext cx="1220431" cy="107953"/>
              <a:chOff x="0" y="0"/>
              <a:chExt cx="241073" cy="2132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41073" cy="21324"/>
              </a:xfrm>
              <a:custGeom>
                <a:avLst/>
                <a:gdLst/>
                <a:ahLst/>
                <a:cxnLst/>
                <a:rect r="r" b="b" t="t" l="l"/>
                <a:pathLst>
                  <a:path h="21324" w="241073">
                    <a:moveTo>
                      <a:pt x="0" y="0"/>
                    </a:moveTo>
                    <a:lnTo>
                      <a:pt x="241073" y="0"/>
                    </a:lnTo>
                    <a:lnTo>
                      <a:pt x="241073" y="21324"/>
                    </a:lnTo>
                    <a:lnTo>
                      <a:pt x="0" y="21324"/>
                    </a:lnTo>
                    <a:close/>
                  </a:path>
                </a:pathLst>
              </a:custGeom>
              <a:solidFill>
                <a:srgbClr val="CD8E81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41073" cy="594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9525"/>
              <a:ext cx="8166728" cy="1553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01"/>
                </a:lnSpc>
              </a:pPr>
              <a:r>
                <a:rPr lang="en-US" b="true" sz="3899" spc="-77">
                  <a:solidFill>
                    <a:srgbClr val="00225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Documentation serveur FOG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2615911" y="67104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144000" y="1491942"/>
            <a:ext cx="5657500" cy="7303115"/>
            <a:chOff x="0" y="0"/>
            <a:chExt cx="1934210" cy="24968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31750"/>
              <a:ext cx="1934210" cy="2346960"/>
            </a:xfrm>
            <a:custGeom>
              <a:avLst/>
              <a:gdLst/>
              <a:ahLst/>
              <a:cxnLst/>
              <a:rect r="r" b="b" t="t" l="l"/>
              <a:pathLst>
                <a:path h="2346960" w="1934210">
                  <a:moveTo>
                    <a:pt x="1934210" y="2346960"/>
                  </a:moveTo>
                  <a:lnTo>
                    <a:pt x="15240" y="2259330"/>
                  </a:lnTo>
                  <a:lnTo>
                    <a:pt x="0" y="74930"/>
                  </a:lnTo>
                  <a:lnTo>
                    <a:pt x="1934210" y="0"/>
                  </a:lnTo>
                  <a:close/>
                </a:path>
              </a:pathLst>
            </a:custGeom>
            <a:solidFill>
              <a:srgbClr val="BFBFB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89430" y="1270"/>
              <a:ext cx="125730" cy="2494280"/>
            </a:xfrm>
            <a:custGeom>
              <a:avLst/>
              <a:gdLst/>
              <a:ahLst/>
              <a:cxnLst/>
              <a:rect r="r" b="b" t="t" l="l"/>
              <a:pathLst>
                <a:path h="2494280" w="125730">
                  <a:moveTo>
                    <a:pt x="0" y="2494280"/>
                  </a:moveTo>
                  <a:lnTo>
                    <a:pt x="125730" y="2373630"/>
                  </a:lnTo>
                  <a:lnTo>
                    <a:pt x="12573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12290" cy="2496820"/>
            </a:xfrm>
            <a:custGeom>
              <a:avLst/>
              <a:gdLst/>
              <a:ahLst/>
              <a:cxnLst/>
              <a:rect r="r" b="b" t="t" l="l"/>
              <a:pathLst>
                <a:path h="2496820" w="1812290">
                  <a:moveTo>
                    <a:pt x="1812290" y="2496820"/>
                  </a:moveTo>
                  <a:lnTo>
                    <a:pt x="0" y="2404110"/>
                  </a:lnTo>
                  <a:lnTo>
                    <a:pt x="0" y="92710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1750" y="88900"/>
              <a:ext cx="31750" cy="2319020"/>
            </a:xfrm>
            <a:custGeom>
              <a:avLst/>
              <a:gdLst/>
              <a:ahLst/>
              <a:cxnLst/>
              <a:rect r="r" b="b" t="t" l="l"/>
              <a:pathLst>
                <a:path h="2319020" w="31750">
                  <a:moveTo>
                    <a:pt x="31750" y="2319020"/>
                  </a:moveTo>
                  <a:lnTo>
                    <a:pt x="0" y="2316480"/>
                  </a:lnTo>
                  <a:lnTo>
                    <a:pt x="0" y="254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14300" y="54610"/>
              <a:ext cx="1637030" cy="2387600"/>
            </a:xfrm>
            <a:custGeom>
              <a:avLst/>
              <a:gdLst/>
              <a:ahLst/>
              <a:cxnLst/>
              <a:rect r="r" b="b" t="t" l="l"/>
              <a:pathLst>
                <a:path h="2387600" w="1637030">
                  <a:moveTo>
                    <a:pt x="1637030" y="2387600"/>
                  </a:moveTo>
                  <a:lnTo>
                    <a:pt x="0" y="2307590"/>
                  </a:lnTo>
                  <a:lnTo>
                    <a:pt x="0" y="80010"/>
                  </a:lnTo>
                  <a:lnTo>
                    <a:pt x="1637030" y="0"/>
                  </a:lnTo>
                  <a:close/>
                </a:path>
              </a:pathLst>
            </a:custGeom>
            <a:blipFill>
              <a:blip r:embed="rId5"/>
              <a:stretch>
                <a:fillRect l="-500" t="0" r="-500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5846871" y="9444641"/>
            <a:ext cx="2130655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950857" y="1234931"/>
            <a:ext cx="854075" cy="61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1"/>
              </a:lnSpc>
            </a:pPr>
            <a:r>
              <a:rPr lang="en-US" b="true" sz="2950" spc="27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1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4953108" y="3582655"/>
            <a:ext cx="3334892" cy="1459016"/>
            <a:chOff x="0" y="0"/>
            <a:chExt cx="4446523" cy="1945354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-38100"/>
              <a:ext cx="4446523" cy="8627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On peut la retrouvé sur mon portfolio </a:t>
              </a:r>
              <a:r>
                <a:rPr lang="en-US" b="true" sz="1899" u="sng">
                  <a:solidFill>
                    <a:srgbClr val="002250"/>
                  </a:solidFill>
                  <a:latin typeface="Gotham Bold"/>
                  <a:ea typeface="Gotham Bold"/>
                  <a:cs typeface="Gotham Bold"/>
                  <a:sym typeface="Gotham Bold"/>
                  <a:hlinkClick r:id="rId6" tooltip="http://nhervet.fr"/>
                </a:rPr>
                <a:t>nhervet.fr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1527101"/>
              <a:ext cx="3560203" cy="418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2250"/>
                  </a:solidFill>
                  <a:latin typeface="Gotham"/>
                  <a:ea typeface="Gotham"/>
                  <a:cs typeface="Gotham"/>
                  <a:sym typeface="Gotham"/>
                </a:rPr>
                <a:t>À la page Épreuve E5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259210"/>
            <a:ext cx="7982172" cy="195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Veille informatique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11178" y="3220245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225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242537" r="0" b="-242537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543922" y="1893773"/>
            <a:ext cx="4525636" cy="1534555"/>
          </a:xfrm>
          <a:custGeom>
            <a:avLst/>
            <a:gdLst/>
            <a:ahLst/>
            <a:cxnLst/>
            <a:rect r="r" b="b" t="t" l="l"/>
            <a:pathLst>
              <a:path h="1534555" w="4525636">
                <a:moveTo>
                  <a:pt x="0" y="0"/>
                </a:moveTo>
                <a:lnTo>
                  <a:pt x="4525637" y="0"/>
                </a:lnTo>
                <a:lnTo>
                  <a:pt x="4525637" y="1534555"/>
                </a:lnTo>
                <a:lnTo>
                  <a:pt x="0" y="15345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68300" y="3701782"/>
            <a:ext cx="11301259" cy="5495237"/>
          </a:xfrm>
          <a:custGeom>
            <a:avLst/>
            <a:gdLst/>
            <a:ahLst/>
            <a:cxnLst/>
            <a:rect r="r" b="b" t="t" l="l"/>
            <a:pathLst>
              <a:path h="5495237" w="11301259">
                <a:moveTo>
                  <a:pt x="0" y="0"/>
                </a:moveTo>
                <a:lnTo>
                  <a:pt x="11301259" y="0"/>
                </a:lnTo>
                <a:lnTo>
                  <a:pt x="11301259" y="5495238"/>
                </a:lnTo>
                <a:lnTo>
                  <a:pt x="0" y="549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5.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11178" y="1903298"/>
            <a:ext cx="4439751" cy="11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Ve</a:t>
            </a: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ille informatique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6567" y="3674976"/>
            <a:ext cx="6018484" cy="3656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Outil utilisé :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Feedly</a:t>
            </a: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 : Plateforme de gestion de flux RSS pour suivre les actualités en cybersécurité.</a:t>
            </a:r>
          </a:p>
          <a:p>
            <a:pPr algn="l">
              <a:lnSpc>
                <a:spcPts val="2659"/>
              </a:lnSpc>
            </a:pP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Exemples de flux suivis :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The Hacker News : Actualités sur les cyberattaques et vulnérabilités.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Dark Reading : Analyses des menaces et solutions en cybersécurité.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Krebs on Security : Blog de référence pour les enquêtes sur les cybermenaces.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259210"/>
            <a:ext cx="7982172" cy="195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parcours à venir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11178" y="3238488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163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1690" y="3836478"/>
            <a:ext cx="4896609" cy="5149398"/>
          </a:xfrm>
          <a:custGeom>
            <a:avLst/>
            <a:gdLst/>
            <a:ahLst/>
            <a:cxnLst/>
            <a:rect r="r" b="b" t="t" l="l"/>
            <a:pathLst>
              <a:path h="5149398" w="4896609">
                <a:moveTo>
                  <a:pt x="0" y="0"/>
                </a:moveTo>
                <a:lnTo>
                  <a:pt x="4896610" y="0"/>
                </a:lnTo>
                <a:lnTo>
                  <a:pt x="4896610" y="5149398"/>
                </a:lnTo>
                <a:lnTo>
                  <a:pt x="0" y="514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4"/>
              <a:stretch>
                <a:fillRect l="0" t="-279105" r="0" b="-279105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17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11178" y="1921541"/>
            <a:ext cx="3491156" cy="11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 parcours à venir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63919" y="3281353"/>
            <a:ext cx="8928462" cy="5661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Objectif académique :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oursuivre un bachelor en cybersécurité, soit à l’ESGI Toulouse, soit à la Cybersecurity School d’Airbus.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Enchaîner avec un master en cybersécurité pour perfectionner mes compétences.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Objectif professionnel :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Intégrer le domaine de la cybersécurité à plein temps et contribuer activement à la protection des systèmes d’information.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Objectifs personnels :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Continuer à me former sur la cybersécurité et l’informatique en général pour rester à jour dans un domaine en constante évolution.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Maintenir ma pratique sportive, indispensable pour mon équilibre et ma motivation dans mes études et ma carrière.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10128717" y="5108938"/>
            <a:ext cx="1676851" cy="69123"/>
            <a:chOff x="0" y="0"/>
            <a:chExt cx="441640" cy="182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40" cy="18205"/>
            </a:xfrm>
            <a:custGeom>
              <a:avLst/>
              <a:gdLst/>
              <a:ahLst/>
              <a:cxnLst/>
              <a:rect r="r" b="b" t="t" l="l"/>
              <a:pathLst>
                <a:path h="18205" w="441640">
                  <a:moveTo>
                    <a:pt x="0" y="0"/>
                  </a:moveTo>
                  <a:lnTo>
                    <a:pt x="441640" y="0"/>
                  </a:lnTo>
                  <a:lnTo>
                    <a:pt x="441640" y="18205"/>
                  </a:lnTo>
                  <a:lnTo>
                    <a:pt x="0" y="18205"/>
                  </a:lnTo>
                  <a:close/>
                </a:path>
              </a:pathLst>
            </a:custGeom>
            <a:solidFill>
              <a:srgbClr val="F7E7D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640" cy="56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061902" y="4068710"/>
            <a:ext cx="3245992" cy="1192902"/>
          </a:xfrm>
          <a:custGeom>
            <a:avLst/>
            <a:gdLst/>
            <a:ahLst/>
            <a:cxnLst/>
            <a:rect r="r" b="b" t="t" l="l"/>
            <a:pathLst>
              <a:path h="1192902" w="3245992">
                <a:moveTo>
                  <a:pt x="0" y="0"/>
                </a:moveTo>
                <a:lnTo>
                  <a:pt x="3245992" y="0"/>
                </a:lnTo>
                <a:lnTo>
                  <a:pt x="3245992" y="1192902"/>
                </a:lnTo>
                <a:lnTo>
                  <a:pt x="0" y="119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55141" y="4259210"/>
            <a:ext cx="7982172" cy="195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882" spc="-39">
                <a:solidFill>
                  <a:srgbClr val="F7E7D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 et remerciement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71674" y="5540758"/>
            <a:ext cx="5826448" cy="44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762">
                <a:solidFill>
                  <a:srgbClr val="F7E7D7"/>
                </a:solidFill>
                <a:latin typeface="Gotham"/>
                <a:ea typeface="Gotham"/>
                <a:cs typeface="Gotham"/>
                <a:sym typeface="Gotham"/>
              </a:rPr>
              <a:t>HERVET NATHAN, BTS SIO SISR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11178" y="3238488"/>
            <a:ext cx="915323" cy="80965"/>
            <a:chOff x="0" y="0"/>
            <a:chExt cx="241073" cy="213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73" cy="21324"/>
            </a:xfrm>
            <a:custGeom>
              <a:avLst/>
              <a:gdLst/>
              <a:ahLst/>
              <a:cxnLst/>
              <a:rect r="r" b="b" t="t" l="l"/>
              <a:pathLst>
                <a:path h="21324" w="241073">
                  <a:moveTo>
                    <a:pt x="0" y="0"/>
                  </a:moveTo>
                  <a:lnTo>
                    <a:pt x="241073" y="0"/>
                  </a:lnTo>
                  <a:lnTo>
                    <a:pt x="241073" y="21324"/>
                  </a:lnTo>
                  <a:lnTo>
                    <a:pt x="0" y="21324"/>
                  </a:lnTo>
                  <a:close/>
                </a:path>
              </a:pathLst>
            </a:custGeom>
            <a:solidFill>
              <a:srgbClr val="CD8E8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073" cy="59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6768300" cy="1312616"/>
            <a:chOff x="0" y="0"/>
            <a:chExt cx="1782597" cy="3457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82597" cy="345710"/>
            </a:xfrm>
            <a:custGeom>
              <a:avLst/>
              <a:gdLst/>
              <a:ahLst/>
              <a:cxnLst/>
              <a:rect r="r" b="b" t="t" l="l"/>
              <a:pathLst>
                <a:path h="345710" w="1782597">
                  <a:moveTo>
                    <a:pt x="0" y="0"/>
                  </a:moveTo>
                  <a:lnTo>
                    <a:pt x="1782597" y="0"/>
                  </a:lnTo>
                  <a:lnTo>
                    <a:pt x="1782597" y="345710"/>
                  </a:lnTo>
                  <a:lnTo>
                    <a:pt x="0" y="345710"/>
                  </a:lnTo>
                  <a:close/>
                </a:path>
              </a:pathLst>
            </a:custGeom>
            <a:solidFill>
              <a:srgbClr val="00163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82597" cy="383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68300" y="0"/>
            <a:ext cx="11519700" cy="1312616"/>
            <a:chOff x="0" y="0"/>
            <a:chExt cx="1784703" cy="2033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84703" cy="203359"/>
            </a:xfrm>
            <a:custGeom>
              <a:avLst/>
              <a:gdLst/>
              <a:ahLst/>
              <a:cxnLst/>
              <a:rect r="r" b="b" t="t" l="l"/>
              <a:pathLst>
                <a:path h="203359" w="1784703">
                  <a:moveTo>
                    <a:pt x="0" y="0"/>
                  </a:moveTo>
                  <a:lnTo>
                    <a:pt x="1784703" y="0"/>
                  </a:lnTo>
                  <a:lnTo>
                    <a:pt x="1784703" y="203359"/>
                  </a:lnTo>
                  <a:lnTo>
                    <a:pt x="0" y="203359"/>
                  </a:lnTo>
                  <a:close/>
                </a:path>
              </a:pathLst>
            </a:custGeom>
            <a:blipFill>
              <a:blip r:embed="rId2"/>
              <a:stretch>
                <a:fillRect l="0" t="-279105" r="0" b="-279105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267263" y="9756873"/>
            <a:ext cx="4710263" cy="2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7"/>
              </a:lnSpc>
            </a:pPr>
            <a:r>
              <a:rPr lang="en-US" b="true" sz="1309" spc="12">
                <a:solidFill>
                  <a:srgbClr val="002250"/>
                </a:solidFill>
                <a:latin typeface="Gotham Bold"/>
                <a:ea typeface="Gotham Bold"/>
                <a:cs typeface="Gotham Bold"/>
                <a:sym typeface="Gotham Bold"/>
              </a:rPr>
              <a:t>19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9200" y="1903298"/>
            <a:ext cx="652490" cy="581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11178" y="1921541"/>
            <a:ext cx="3491156" cy="1162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1"/>
              </a:lnSpc>
            </a:pPr>
            <a:r>
              <a:rPr lang="en-US" b="true" sz="3899" spc="-77">
                <a:solidFill>
                  <a:srgbClr val="00225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 et remerciement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99001" y="4033828"/>
            <a:ext cx="6336523" cy="2990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Remerciements :</a:t>
            </a:r>
          </a:p>
          <a:p>
            <a:pPr algn="l" marL="410209" indent="-205105" lvl="1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 </a:t>
            </a: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tiens à remercier :</a:t>
            </a:r>
          </a:p>
          <a:p>
            <a:pPr algn="l" marL="820419" indent="-273473" lvl="2">
              <a:lnSpc>
                <a:spcPts val="2659"/>
              </a:lnSpc>
              <a:spcBef>
                <a:spcPct val="0"/>
              </a:spcBef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Lallemand pour cette opportunité et la richesse des missions confiées.</a:t>
            </a:r>
          </a:p>
          <a:p>
            <a:pPr algn="l" marL="820419" indent="-273473" lvl="2">
              <a:lnSpc>
                <a:spcPts val="2659"/>
              </a:lnSpc>
              <a:spcBef>
                <a:spcPct val="0"/>
              </a:spcBef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Mes collègues des équipes Endpoint et Service Desk pour leur soutien et leur collaboration.</a:t>
            </a:r>
          </a:p>
          <a:p>
            <a:pPr algn="l" marL="820419" indent="-273473" lvl="2">
              <a:lnSpc>
                <a:spcPts val="2659"/>
              </a:lnSpc>
              <a:spcBef>
                <a:spcPct val="0"/>
              </a:spcBef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Mes formateurs du CFAI Beauzelle, pour leur accompagnement tout au long de ce BTS.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545445" y="4033828"/>
            <a:ext cx="6336523" cy="4323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Conclusion :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b="true" sz="1899">
                <a:solidFill>
                  <a:srgbClr val="0022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Ces deux années d’alternance chez Lallemand m’ont permis de :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Renforcer mes compétences techniques, notamment en infrastructure, support, et cybersécurité.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Développer des qualités personnelles telles que l’autonomie, la rigueur, et la gestion des priorités.</a:t>
            </a:r>
          </a:p>
          <a:p>
            <a:pPr algn="l" marL="820419" indent="-273473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rPr>
              <a:t>Cette expérience a confirmé mon envie de poursuivre dans le domaine de la cybersécurité, en me spécialisant davantage grâce à des études supérieures.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2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81796" y="-541995"/>
            <a:ext cx="7206204" cy="10828995"/>
          </a:xfrm>
          <a:custGeom>
            <a:avLst/>
            <a:gdLst/>
            <a:ahLst/>
            <a:cxnLst/>
            <a:rect r="r" b="b" t="t" l="l"/>
            <a:pathLst>
              <a:path h="10828995" w="7206204">
                <a:moveTo>
                  <a:pt x="0" y="0"/>
                </a:moveTo>
                <a:lnTo>
                  <a:pt x="7206204" y="0"/>
                </a:lnTo>
                <a:lnTo>
                  <a:pt x="7206204" y="10828995"/>
                </a:lnTo>
                <a:lnTo>
                  <a:pt x="0" y="1082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30776" y="4238421"/>
            <a:ext cx="5826448" cy="1810159"/>
            <a:chOff x="0" y="0"/>
            <a:chExt cx="7768597" cy="241354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720304" y="0"/>
              <a:ext cx="4327989" cy="1590536"/>
            </a:xfrm>
            <a:custGeom>
              <a:avLst/>
              <a:gdLst/>
              <a:ahLst/>
              <a:cxnLst/>
              <a:rect r="r" b="b" t="t" l="l"/>
              <a:pathLst>
                <a:path h="1590536" w="4327989">
                  <a:moveTo>
                    <a:pt x="0" y="0"/>
                  </a:moveTo>
                  <a:lnTo>
                    <a:pt x="4327989" y="0"/>
                  </a:lnTo>
                  <a:lnTo>
                    <a:pt x="4327989" y="1590536"/>
                  </a:lnTo>
                  <a:lnTo>
                    <a:pt x="0" y="1590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0" y="1834846"/>
              <a:ext cx="7768597" cy="578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91"/>
                </a:lnSpc>
              </a:pPr>
              <a:r>
                <a:rPr lang="en-US" sz="2762">
                  <a:solidFill>
                    <a:srgbClr val="F7E7D7"/>
                  </a:solidFill>
                  <a:latin typeface="Gotham"/>
                  <a:ea typeface="Gotham"/>
                  <a:cs typeface="Gotham"/>
                  <a:sym typeface="Gotham"/>
                </a:rPr>
                <a:t>HERVET NATHAN, BTS SIO SISR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DAGpOUzpANk</dc:identifier>
  <dcterms:modified xsi:type="dcterms:W3CDTF">2011-08-01T06:04:30Z</dcterms:modified>
  <cp:revision>1</cp:revision>
  <dc:title>Présentation Épreuve E5</dc:title>
</cp:coreProperties>
</file>